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58" r:id="rId5"/>
    <p:sldId id="263" r:id="rId6"/>
    <p:sldId id="259" r:id="rId7"/>
    <p:sldId id="265" r:id="rId8"/>
    <p:sldId id="266" r:id="rId9"/>
    <p:sldId id="267" r:id="rId10"/>
    <p:sldId id="272" r:id="rId11"/>
    <p:sldId id="25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9C03-6E3D-410D-BCCB-889C2F340A3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AA94-EF88-47B7-849E-CB5EBECD2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3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2B5E-C90A-4EFC-BDAC-6CFE73D7E5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9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0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0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4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BB86-A4E2-43F4-899B-8EBC80A308D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9C24-B8DC-42EC-8DFD-86F89E1BB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139"/>
            <a:ext cx="12268862" cy="1641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Biomarker discovery:</a:t>
            </a:r>
            <a:br>
              <a:rPr lang="en-GB" b="1" dirty="0" smtClean="0"/>
            </a:br>
            <a:r>
              <a:rPr lang="en-GB" b="1" dirty="0" smtClean="0"/>
              <a:t>From handloom to factory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Paul Brack</a:t>
            </a:r>
          </a:p>
          <a:p>
            <a:r>
              <a:rPr lang="en-GB" b="1" dirty="0" smtClean="0"/>
              <a:t>Stoller Biomarker Discovery Centre</a:t>
            </a:r>
          </a:p>
          <a:p>
            <a:r>
              <a:rPr lang="en-GB" b="1" dirty="0" smtClean="0"/>
              <a:t>paul.brack@manchester.ac.uk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0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Taverna</a:t>
            </a:r>
            <a:r>
              <a:rPr lang="en-GB" dirty="0" smtClean="0"/>
              <a:t> isn’t enough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Steps executed on the </a:t>
            </a:r>
            <a:r>
              <a:rPr lang="en-GB" dirty="0" err="1" smtClean="0"/>
              <a:t>Taverna</a:t>
            </a:r>
            <a:r>
              <a:rPr lang="en-GB" dirty="0" smtClean="0"/>
              <a:t> server</a:t>
            </a:r>
          </a:p>
          <a:p>
            <a:r>
              <a:rPr lang="en-GB" dirty="0" smtClean="0"/>
              <a:t>Files very large</a:t>
            </a:r>
          </a:p>
          <a:p>
            <a:pPr lvl="1"/>
            <a:r>
              <a:rPr lang="en-GB" dirty="0" smtClean="0"/>
              <a:t>Network bottlenecks</a:t>
            </a:r>
          </a:p>
          <a:p>
            <a:pPr lvl="1"/>
            <a:r>
              <a:rPr lang="en-GB" dirty="0" smtClean="0"/>
              <a:t>Disk bottlenecks</a:t>
            </a:r>
          </a:p>
          <a:p>
            <a:pPr lvl="1"/>
            <a:r>
              <a:rPr lang="en-GB" dirty="0" smtClean="0"/>
              <a:t>Processor </a:t>
            </a:r>
            <a:r>
              <a:rPr lang="en-GB" dirty="0" smtClean="0"/>
              <a:t>bottlenecks</a:t>
            </a:r>
            <a:endParaRPr lang="en-GB" dirty="0" smtClean="0"/>
          </a:p>
          <a:p>
            <a:pPr lvl="1"/>
            <a:r>
              <a:rPr lang="en-GB" dirty="0" smtClean="0"/>
              <a:t>Not enough RAM (need 64GB+)</a:t>
            </a:r>
          </a:p>
          <a:p>
            <a:r>
              <a:rPr lang="en-GB" dirty="0" smtClean="0"/>
              <a:t>Need something beefy to run this 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21" y="480561"/>
            <a:ext cx="5573168" cy="5920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1191" y="1808776"/>
            <a:ext cx="3844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Taverna</a:t>
            </a:r>
            <a:r>
              <a:rPr lang="en-GB" sz="6000" dirty="0" smtClean="0"/>
              <a:t> plugged into DPSF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494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703512" y="526363"/>
            <a:ext cx="7652699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000" b="1" dirty="0" smtClean="0"/>
              <a:t>Performance improvements so far</a:t>
            </a:r>
            <a:endParaRPr b="1" dirty="0"/>
          </a:p>
        </p:txBody>
      </p:sp>
      <p:graphicFrame>
        <p:nvGraphicFramePr>
          <p:cNvPr id="57" name="Table 2"/>
          <p:cNvGraphicFramePr/>
          <p:nvPr>
            <p:extLst>
              <p:ext uri="{D42A27DB-BD31-4B8C-83A1-F6EECF244321}">
                <p14:modId xmlns:p14="http://schemas.microsoft.com/office/powerpoint/2010/main" val="4045450980"/>
              </p:ext>
            </p:extLst>
          </p:nvPr>
        </p:nvGraphicFramePr>
        <p:xfrm>
          <a:off x="1703512" y="2580314"/>
          <a:ext cx="8539535" cy="2659440"/>
        </p:xfrm>
        <a:graphic>
          <a:graphicData uri="http://schemas.openxmlformats.org/drawingml/2006/table">
            <a:tbl>
              <a:tblPr/>
              <a:tblGrid>
                <a:gridCol w="1440160"/>
                <a:gridCol w="1296144"/>
                <a:gridCol w="1872208"/>
                <a:gridCol w="1440160"/>
                <a:gridCol w="1295348"/>
                <a:gridCol w="1195515"/>
              </a:tblGrid>
              <a:tr h="886480"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Conversion Time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MS data analysis with Pan Human Library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MS</a:t>
                      </a:r>
                      <a:r>
                        <a:rPr lang="en-GB" sz="1600" baseline="0" dirty="0" smtClean="0">
                          <a:latin typeface="Arial"/>
                        </a:rPr>
                        <a:t> data normalisation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/>
                        </a:rPr>
                        <a:t>Overall for a </a:t>
                      </a:r>
                      <a:r>
                        <a:rPr lang="en-GB" sz="1600" b="1" u="sng">
                          <a:latin typeface="Arial"/>
                        </a:rPr>
                        <a:t>single</a:t>
                      </a:r>
                      <a:r>
                        <a:rPr lang="en-GB" sz="1600">
                          <a:latin typeface="Arial"/>
                        </a:rPr>
                        <a:t> file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for </a:t>
                      </a:r>
                      <a:r>
                        <a:rPr lang="en-GB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files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</a:tr>
              <a:tr h="8864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core Workstation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minutes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/>
                        </a:rPr>
                        <a:t>~16 hours</a:t>
                      </a:r>
                      <a:endParaRPr lang="en-GB" sz="160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/>
                        </a:rPr>
                        <a:t>~ 1 minute</a:t>
                      </a:r>
                      <a:endParaRPr lang="en-GB" sz="160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/>
                        </a:rPr>
                        <a:t>~ 17 hours</a:t>
                      </a:r>
                      <a:endParaRPr lang="en-GB" sz="1600" b="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Arial"/>
                        </a:rPr>
                        <a:t>~ 1</a:t>
                      </a:r>
                      <a:r>
                        <a:rPr lang="en-GB" sz="1600" b="1" baseline="0" dirty="0" smtClean="0">
                          <a:latin typeface="Arial"/>
                        </a:rPr>
                        <a:t> week</a:t>
                      </a:r>
                      <a:endParaRPr lang="en-GB" sz="1600" b="1" dirty="0" smtClean="0"/>
                    </a:p>
                  </a:txBody>
                  <a:tcPr marL="82944" marR="82944" marT="41476" marB="41476"/>
                </a:tc>
              </a:tr>
              <a:tr h="8864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DPSF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7 minutes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~4 hours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~ 1 minute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Arial"/>
                        </a:rPr>
                        <a:t>~ 4 hours</a:t>
                      </a:r>
                      <a:endParaRPr sz="1600" b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Arial"/>
                        </a:rPr>
                        <a:t>~ 4 hours</a:t>
                      </a:r>
                      <a:endParaRPr lang="en-GB" sz="1600" b="1" dirty="0" smtClean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60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 parallelism by building middleware</a:t>
            </a:r>
          </a:p>
          <a:p>
            <a:r>
              <a:rPr lang="en-GB" dirty="0" smtClean="0"/>
              <a:t>Improve parallelism by adjusting tooling to spread jobs across more cores</a:t>
            </a:r>
          </a:p>
          <a:p>
            <a:r>
              <a:rPr lang="en-GB" dirty="0" smtClean="0"/>
              <a:t>Cache intermediates for repeated analysis</a:t>
            </a:r>
          </a:p>
          <a:p>
            <a:r>
              <a:rPr lang="en-GB" dirty="0" smtClean="0"/>
              <a:t>Build a nice 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Projected performance</a:t>
            </a:r>
            <a:endParaRPr lang="en-GB" dirty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186360593"/>
              </p:ext>
            </p:extLst>
          </p:nvPr>
        </p:nvGraphicFramePr>
        <p:xfrm>
          <a:off x="1001168" y="2142418"/>
          <a:ext cx="9611211" cy="3717752"/>
        </p:xfrm>
        <a:graphic>
          <a:graphicData uri="http://schemas.openxmlformats.org/drawingml/2006/table">
            <a:tbl>
              <a:tblPr/>
              <a:tblGrid>
                <a:gridCol w="1241448"/>
                <a:gridCol w="1306965"/>
                <a:gridCol w="1514353"/>
                <a:gridCol w="1570566"/>
                <a:gridCol w="1206400"/>
                <a:gridCol w="1171621"/>
                <a:gridCol w="1599858"/>
              </a:tblGrid>
              <a:tr h="886480">
                <a:tc>
                  <a:txBody>
                    <a:bodyPr/>
                    <a:lstStyle/>
                    <a:p>
                      <a:pPr algn="ctr"/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Conversion Time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MS data analysis with Pan Human Library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MS</a:t>
                      </a:r>
                      <a:r>
                        <a:rPr lang="en-GB" sz="1600" baseline="0" dirty="0" smtClean="0">
                          <a:latin typeface="Arial"/>
                        </a:rPr>
                        <a:t> data normalisation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/>
                        </a:rPr>
                        <a:t>Overall for a </a:t>
                      </a:r>
                      <a:r>
                        <a:rPr lang="en-GB" sz="1600" b="1" u="sng">
                          <a:latin typeface="Arial"/>
                        </a:rPr>
                        <a:t>single</a:t>
                      </a:r>
                      <a:r>
                        <a:rPr lang="en-GB" sz="1600">
                          <a:latin typeface="Arial"/>
                        </a:rPr>
                        <a:t> file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for </a:t>
                      </a:r>
                      <a:r>
                        <a:rPr lang="en-GB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files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for 100 files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</a:tr>
              <a:tr h="8864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core Workstation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minutes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/>
                        </a:rPr>
                        <a:t>~16 hours</a:t>
                      </a:r>
                      <a:endParaRPr lang="en-GB" sz="160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/>
                        </a:rPr>
                        <a:t>~ 1 minute</a:t>
                      </a:r>
                      <a:endParaRPr lang="en-GB" sz="160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"/>
                        </a:rPr>
                        <a:t>~ 17 hours</a:t>
                      </a:r>
                      <a:endParaRPr lang="en-GB" sz="1600" b="0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Arial"/>
                        </a:rPr>
                        <a:t>~ 1</a:t>
                      </a:r>
                      <a:r>
                        <a:rPr lang="en-GB" sz="1600" b="1" baseline="0" dirty="0" smtClean="0">
                          <a:latin typeface="Arial"/>
                        </a:rPr>
                        <a:t> week</a:t>
                      </a:r>
                      <a:endParaRPr lang="en-GB" sz="1600" b="1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~ 10 weeks</a:t>
                      </a:r>
                    </a:p>
                  </a:txBody>
                  <a:tcPr marL="82944" marR="82944" marT="41476" marB="41476"/>
                </a:tc>
              </a:tr>
              <a:tr h="8864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DPSF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7 minutes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~4 hours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~ 1 minute</a:t>
                      </a:r>
                      <a:endParaRPr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Arial"/>
                        </a:rPr>
                        <a:t>~ 4 hours</a:t>
                      </a:r>
                      <a:endParaRPr sz="1600" b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Arial"/>
                        </a:rPr>
                        <a:t>~ 4 hours</a:t>
                      </a:r>
                      <a:endParaRPr lang="en-GB" sz="1600" b="1" dirty="0" smtClean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~ 2 days</a:t>
                      </a:r>
                    </a:p>
                  </a:txBody>
                  <a:tcPr marL="82944" marR="82944" marT="41476" marB="41476"/>
                </a:tc>
              </a:tr>
              <a:tr h="8864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DPSF with improved tooling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 minutes</a:t>
                      </a:r>
                      <a:endParaRPr sz="1600" dirty="0"/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 ~ 40</a:t>
                      </a:r>
                      <a:r>
                        <a:rPr lang="en-GB" sz="1600" baseline="0" dirty="0" smtClean="0"/>
                        <a:t> minutes</a:t>
                      </a:r>
                      <a:endParaRPr sz="1600" dirty="0"/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 1 minute</a:t>
                      </a:r>
                      <a:endParaRPr sz="1600" dirty="0"/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~ 48 minutes</a:t>
                      </a:r>
                      <a:endParaRPr sz="1600" b="0" dirty="0"/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~ 48 minutes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/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~ 8 hours</a:t>
                      </a:r>
                    </a:p>
                  </a:txBody>
                  <a:tcPr marL="82944" marR="82944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0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Quantitative improvements</a:t>
            </a:r>
          </a:p>
          <a:p>
            <a:pPr lvl="1"/>
            <a:r>
              <a:rPr lang="en-GB" dirty="0" smtClean="0"/>
              <a:t>Can process larger studies</a:t>
            </a:r>
          </a:p>
          <a:p>
            <a:pPr lvl="1"/>
            <a:r>
              <a:rPr lang="en-GB" dirty="0" smtClean="0"/>
              <a:t>Shorter time to publication</a:t>
            </a:r>
          </a:p>
          <a:p>
            <a:pPr lvl="1"/>
            <a:r>
              <a:rPr lang="en-GB" dirty="0" smtClean="0"/>
              <a:t>Staff spend less time cranking a handle</a:t>
            </a:r>
          </a:p>
          <a:p>
            <a:pPr lvl="1"/>
            <a:endParaRPr lang="en-GB" dirty="0"/>
          </a:p>
          <a:p>
            <a:r>
              <a:rPr lang="en-GB" dirty="0" smtClean="0"/>
              <a:t>Quantitative improvements</a:t>
            </a:r>
          </a:p>
          <a:p>
            <a:pPr lvl="1"/>
            <a:r>
              <a:rPr lang="en-GB" dirty="0" smtClean="0"/>
              <a:t>Scientists freed up to ask new questions</a:t>
            </a:r>
          </a:p>
          <a:p>
            <a:pPr lvl="1"/>
            <a:r>
              <a:rPr lang="en-GB" dirty="0" smtClean="0"/>
              <a:t>Testing multiple different pipelines</a:t>
            </a:r>
          </a:p>
          <a:p>
            <a:pPr lvl="1"/>
            <a:r>
              <a:rPr lang="en-GB" dirty="0" smtClean="0"/>
              <a:t>Exploring previously unchallenged assumptions</a:t>
            </a:r>
          </a:p>
        </p:txBody>
      </p:sp>
    </p:spTree>
    <p:extLst>
      <p:ext uri="{BB962C8B-B14F-4D97-AF65-F5344CB8AC3E}">
        <p14:creationId xmlns:p14="http://schemas.microsoft.com/office/powerpoint/2010/main" val="4612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9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43" y="592355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7684" y="686345"/>
            <a:ext cx="844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Stoller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Biomarker Discovery Centre</a:t>
            </a:r>
            <a:endParaRPr lang="en-GB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911" y="2206081"/>
            <a:ext cx="10378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MHRA regulated proteomic biomarker discovery and </a:t>
            </a:r>
            <a:r>
              <a:rPr lang="en-GB" sz="2800" dirty="0" smtClean="0"/>
              <a:t>validation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£13M MRC grant to set up - Officially opened June </a:t>
            </a:r>
            <a:r>
              <a:rPr lang="en-GB" sz="2800" dirty="0"/>
              <a:t>2016 in </a:t>
            </a:r>
            <a:r>
              <a:rPr lang="en-GB" sz="2800" dirty="0" err="1"/>
              <a:t>Citylabs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Attempting to identify proteins of clinical interest by the in silico analysis of whole proteome mass spectrometry data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45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Novel science</a:t>
            </a:r>
          </a:p>
          <a:p>
            <a:r>
              <a:rPr lang="en-GB" dirty="0" smtClean="0"/>
              <a:t>Large data</a:t>
            </a:r>
          </a:p>
          <a:p>
            <a:r>
              <a:rPr lang="en-GB" dirty="0" smtClean="0"/>
              <a:t>Problematic software tools</a:t>
            </a:r>
          </a:p>
          <a:p>
            <a:pPr lvl="1"/>
            <a:r>
              <a:rPr lang="en-GB" dirty="0" smtClean="0"/>
              <a:t>No performance optimisation</a:t>
            </a:r>
          </a:p>
          <a:p>
            <a:pPr lvl="1"/>
            <a:r>
              <a:rPr lang="en-GB" dirty="0" smtClean="0"/>
              <a:t>Unreliable</a:t>
            </a:r>
          </a:p>
          <a:p>
            <a:pPr lvl="1"/>
            <a:r>
              <a:rPr lang="en-GB" dirty="0" smtClean="0"/>
              <a:t>Hard to use</a:t>
            </a:r>
          </a:p>
          <a:p>
            <a:r>
              <a:rPr lang="en-GB" dirty="0" smtClean="0"/>
              <a:t>Research is a moving target</a:t>
            </a:r>
          </a:p>
          <a:p>
            <a:r>
              <a:rPr lang="en-GB" dirty="0" smtClean="0"/>
              <a:t>Not medical grade (poor reproducibility)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139"/>
            <a:ext cx="12268862" cy="16415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3212" y="0"/>
            <a:ext cx="362268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Where we were – the hand loom</a:t>
            </a:r>
          </a:p>
          <a:p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 err="1" smtClean="0"/>
              <a:t>Bioinformatician</a:t>
            </a:r>
            <a:r>
              <a:rPr lang="en-GB" sz="2800" dirty="0" smtClean="0"/>
              <a:t> at a workstation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Slow production of results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No provenance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Results not always reproducible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38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90" y="1031600"/>
            <a:ext cx="7748707" cy="541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547" y="313037"/>
            <a:ext cx="1032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Lots of software to be run – by command line or script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844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525"/>
            <a:ext cx="12192000" cy="8708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518" y="1507525"/>
            <a:ext cx="543501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Where we want to be – a factory</a:t>
            </a:r>
          </a:p>
          <a:p>
            <a:endParaRPr lang="en-GB" sz="2800" dirty="0" smtClean="0"/>
          </a:p>
          <a:p>
            <a:pPr marL="457200" indent="-457200">
              <a:buFontTx/>
              <a:buChar char="-"/>
            </a:pPr>
            <a:r>
              <a:rPr lang="en-GB" sz="2800" dirty="0" smtClean="0"/>
              <a:t>Little human interaction with processing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Massive parallel throughput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Easily reproducible results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Remove requirement for knowledge of every process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17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047002" y="98572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8000" b="1" dirty="0" err="1" smtClean="0">
                <a:latin typeface="+mj-lt"/>
              </a:rPr>
              <a:t>Taverna</a:t>
            </a:r>
            <a:endParaRPr sz="4400" b="1" dirty="0">
              <a:latin typeface="+mj-lt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104515" y="3564157"/>
            <a:ext cx="8228763" cy="29063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GB" sz="2300" dirty="0">
                <a:latin typeface="Arial"/>
              </a:rPr>
              <a:t>“</a:t>
            </a:r>
            <a:r>
              <a:rPr lang="en-GB" sz="2300" dirty="0" err="1">
                <a:latin typeface="Arial"/>
              </a:rPr>
              <a:t>Taverna</a:t>
            </a:r>
            <a:r>
              <a:rPr lang="en-GB" sz="2300" dirty="0">
                <a:latin typeface="Arial"/>
              </a:rPr>
              <a:t> is an open source domain independent Workflow Management System - a suite of tools used to design and execute scientific workflows”</a:t>
            </a:r>
          </a:p>
          <a:p>
            <a:pPr>
              <a:buSzPct val="45000"/>
            </a:pPr>
            <a:endParaRPr lang="en-GB" sz="2300" dirty="0">
              <a:latin typeface="Arial"/>
            </a:endParaRPr>
          </a:p>
        </p:txBody>
      </p:sp>
      <p:pic>
        <p:nvPicPr>
          <p:cNvPr id="1026" name="Picture 2" descr="https://cwiki.apache.org/confluence/download/attachments/61340117/TAVERNADEV?version=2&amp;modificationDate=1457978610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15" y="6741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46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3244310" y="55330"/>
            <a:ext cx="6970122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000" b="1" dirty="0">
                <a:latin typeface="+mj-lt"/>
              </a:rPr>
              <a:t>Useful characteristics of </a:t>
            </a:r>
            <a:r>
              <a:rPr lang="en-GB" sz="4000" b="1" dirty="0" err="1">
                <a:latin typeface="+mj-lt"/>
              </a:rPr>
              <a:t>Taverna</a:t>
            </a:r>
            <a:endParaRPr b="1" dirty="0">
              <a:latin typeface="+mj-lt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20607" y="1200339"/>
            <a:ext cx="11059568" cy="56403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00000"/>
              <a:buFont typeface="Calibri" panose="020F0502020204030204" pitchFamily="34" charset="0"/>
              <a:buChar char="•"/>
            </a:pPr>
            <a:r>
              <a:rPr lang="en-GB" sz="2800" dirty="0"/>
              <a:t>“Lego brick”/Component structure</a:t>
            </a:r>
            <a:endParaRPr sz="1600" dirty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Create </a:t>
            </a:r>
            <a:r>
              <a:rPr lang="en-GB" sz="2400" b="1" u="sng" dirty="0"/>
              <a:t>defined</a:t>
            </a:r>
            <a:r>
              <a:rPr lang="en-GB" sz="2400" dirty="0"/>
              <a:t> and </a:t>
            </a:r>
            <a:r>
              <a:rPr lang="en-GB" sz="2400" b="1" u="sng" dirty="0"/>
              <a:t>re-usable</a:t>
            </a:r>
            <a:r>
              <a:rPr lang="en-GB" sz="2400" dirty="0"/>
              <a:t> “Lego bricks” that can be pieced together </a:t>
            </a:r>
            <a:endParaRPr lang="en-GB" sz="2400" dirty="0" smtClean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 smtClean="0"/>
              <a:t>Reduces </a:t>
            </a:r>
            <a:r>
              <a:rPr lang="en-GB" sz="2400" dirty="0"/>
              <a:t>coding knowledge + effort (such as for debugging)</a:t>
            </a:r>
            <a:endParaRPr sz="1600" dirty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Turning entire processes into “black-boxes” (reducing need for expert knowledge)</a:t>
            </a:r>
            <a:endParaRPr sz="1600" dirty="0"/>
          </a:p>
          <a:p>
            <a:pPr marL="742950" lvl="1" indent="-285750">
              <a:buSzPct val="100000"/>
              <a:buFont typeface="Calibri" panose="020F0502020204030204" pitchFamily="34" charset="0"/>
              <a:buChar char="•"/>
            </a:pPr>
            <a:endParaRPr sz="1600" dirty="0"/>
          </a:p>
          <a:p>
            <a:pPr marL="457200" indent="-457200">
              <a:buSzPct val="100000"/>
              <a:buFont typeface="Calibri" panose="020F0502020204030204" pitchFamily="34" charset="0"/>
              <a:buChar char="•"/>
            </a:pPr>
            <a:r>
              <a:rPr lang="en-GB" sz="2800" dirty="0"/>
              <a:t>Provenance → Everything is recorded </a:t>
            </a:r>
            <a:endParaRPr sz="1600" dirty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Components (versions and changes)</a:t>
            </a:r>
            <a:endParaRPr sz="1600" dirty="0"/>
          </a:p>
          <a:p>
            <a:pPr marL="285750" indent="-285750">
              <a:buSzPct val="100000"/>
              <a:buFont typeface="Calibri" panose="020F0502020204030204" pitchFamily="34" charset="0"/>
              <a:buChar char="•"/>
            </a:pPr>
            <a:endParaRPr sz="1600" dirty="0"/>
          </a:p>
          <a:p>
            <a:pPr marL="457200" indent="-457200">
              <a:buSzPct val="100000"/>
              <a:buFont typeface="Calibri" panose="020F0502020204030204" pitchFamily="34" charset="0"/>
              <a:buChar char="•"/>
            </a:pPr>
            <a:r>
              <a:rPr lang="en-GB" sz="2800" dirty="0"/>
              <a:t>In-built parallelism to increase throughput</a:t>
            </a:r>
            <a:endParaRPr sz="1600" dirty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Run multiple samples </a:t>
            </a:r>
            <a:endParaRPr sz="1600" dirty="0"/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Run multiple parameters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97454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15" y="491813"/>
            <a:ext cx="10007229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Example of a MS Data </a:t>
            </a:r>
            <a:r>
              <a:rPr lang="en-GB" b="1" dirty="0" err="1" smtClean="0"/>
              <a:t>Taverna</a:t>
            </a:r>
            <a:r>
              <a:rPr lang="en-GB" b="1" dirty="0" smtClean="0"/>
              <a:t> Pipeline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9" y="1712380"/>
            <a:ext cx="3905795" cy="4553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0708" y="2384966"/>
            <a:ext cx="3856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Process is the same as before, but now we can just add some variables and click play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295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8724</TotalTime>
  <Words>514</Words>
  <Application>Microsoft Office PowerPoint</Application>
  <PresentationFormat>Widescreen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Biomarker discovery: From handloom to factory</vt:lpstr>
      <vt:lpstr>PowerPoint Presentation</vt:lpstr>
      <vt:lpstr>Software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a MS Data Taverna Pipeline</vt:lpstr>
      <vt:lpstr>Why Taverna isn’t enough</vt:lpstr>
      <vt:lpstr>PowerPoint Presentation</vt:lpstr>
      <vt:lpstr>PowerPoint Presentation</vt:lpstr>
      <vt:lpstr>Where to next?</vt:lpstr>
      <vt:lpstr>Projected performance</vt:lpstr>
      <vt:lpstr>What does this mean?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 discovery: From handloom to factory</dc:title>
  <dc:creator>Peter Crowther</dc:creator>
  <cp:lastModifiedBy>pbrack</cp:lastModifiedBy>
  <cp:revision>17</cp:revision>
  <dcterms:created xsi:type="dcterms:W3CDTF">2016-11-16T18:22:32Z</dcterms:created>
  <dcterms:modified xsi:type="dcterms:W3CDTF">2016-11-25T17:08:03Z</dcterms:modified>
</cp:coreProperties>
</file>